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30e8a70b6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30e8a70b6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30e8a70b6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30e8a70b6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30e8a70b6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30e8a70b6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30e8a70b6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30e8a70b6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5ed1873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5ed1873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30e8a70b6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30e8a70b6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30e8a70b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30e8a70b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30e8a70b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30e8a70b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5ed18739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5ed18739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30e8a70b6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30e8a70b6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30e8a70b6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30e8a70b6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30e8a70b6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30e8a70b6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5ed1873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5ed1873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5ed18739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5ed18739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30e8a70b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30e8a70b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30e8a70b6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30e8a70b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5ed18739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5ed18739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5ed18739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5ed18739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5ed18739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5ed18739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5ed18739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5ed18739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5ed18739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5ed18739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5ed18739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5ed18739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5ed18739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5ed18739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5ed18739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5ed18739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5ed18739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5ed18739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5ed18739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5ed18739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5ed18739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5ed18739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30e8a70b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30e8a70b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30e8a70b6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30e8a70b6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30e8a70b6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30e8a70b6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5ed18739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5ed18739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5ed1873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5ed1873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30e8a70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30e8a70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30e8a70b6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30e8a70b6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30e8a70b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30e8a70b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30e8a70b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30e8a70b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30e8a70b6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30e8a70b6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30e8a70b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30e8a70b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30e8a70b6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30e8a70b6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30e8a70b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30e8a70b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30e8a70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30e8a70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0e8a70b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30e8a70b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30e8a70b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30e8a70b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30e8a70b6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30e8a70b6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1" Type="http://schemas.openxmlformats.org/officeDocument/2006/relationships/image" Target="../media/image22.png"/><Relationship Id="rId10" Type="http://schemas.openxmlformats.org/officeDocument/2006/relationships/image" Target="../media/image20.png"/><Relationship Id="rId12" Type="http://schemas.openxmlformats.org/officeDocument/2006/relationships/image" Target="../media/image24.png"/><Relationship Id="rId9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31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hyperlink" Target="https://www.youtube.com/watch?v=GvX52HPAfBk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Relationship Id="rId8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jpg"/><Relationship Id="rId4" Type="http://schemas.openxmlformats.org/officeDocument/2006/relationships/hyperlink" Target="https://owasp.org/www-pdfarchive/OWASP-IoT-Top-10-2018-final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hyperlink" Target="https://www.homeaffairs.gov.au/reports-and-pubs/files/code-of-practice.pdf" TargetMode="External"/><Relationship Id="rId5" Type="http://schemas.openxmlformats.org/officeDocument/2006/relationships/hyperlink" Target="https://www.cyber.gov.au/acsc/view-all-content/publications/iot-code-practice-guidance-manufacturers" TargetMode="External"/><Relationship Id="rId6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hyperlink" Target="https://www.nist.gov/programs-projects/nist-cybersecurity-iot-program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hyperlink" Target="https://www.microsoft.com/en-us/research/wp-content/uploads/2017/03/SevenPropertiesofHighlySecureDevices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swagitda.com/blog/posts/on-yolosec-and-fomosec/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9.png"/><Relationship Id="rId6" Type="http://schemas.openxmlformats.org/officeDocument/2006/relationships/hyperlink" Target="https://www.youtube.com/watch?v=T6e70upcfl4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hyperlink" Target="mailto:hello@elttam.com" TargetMode="External"/><Relationship Id="rId7" Type="http://schemas.openxmlformats.org/officeDocument/2006/relationships/hyperlink" Target="http://www.elttam.com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social media post&#10;&#10;Description automatically generated"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00" y="1095400"/>
            <a:ext cx="4859100" cy="303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16" name="Google Shape;11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3942" y="1228802"/>
            <a:ext cx="3664708" cy="265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creen, television&#10;&#10;Description automatically generated" id="121" name="Google Shape;1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899" y="161849"/>
            <a:ext cx="7599900" cy="48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tanding next to a plane&#10;&#10;Description automatically generated" id="126" name="Google Shape;1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75" y="1642950"/>
            <a:ext cx="4156934" cy="2169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flat screen television&#10;&#10;Description automatically generated" id="127" name="Google Shape;12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2" y="1605779"/>
            <a:ext cx="4290785" cy="22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79" y="1017725"/>
            <a:ext cx="4938649" cy="32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228" y="1170125"/>
            <a:ext cx="3739371" cy="290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So, where does this talk come from?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2983100" y="2132675"/>
            <a:ext cx="3189300" cy="13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want to share my perspective from consulting experience with a lens on IoT.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My role is often connecting the dots when performing threat-driven assessments and ultimately helping organisations build more secure technologies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417" y="1919437"/>
            <a:ext cx="1026208" cy="6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172" y="3086075"/>
            <a:ext cx="1124125" cy="16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0500" y="3086075"/>
            <a:ext cx="1204199" cy="170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863" y="1792714"/>
            <a:ext cx="1026201" cy="13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900" y="1985926"/>
            <a:ext cx="1342324" cy="9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475" y="3299200"/>
            <a:ext cx="2320851" cy="13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225800" y="1241975"/>
            <a:ext cx="21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IoT testing and research</a:t>
            </a:r>
            <a:endParaRPr/>
          </a:p>
        </p:txBody>
      </p:sp>
      <p:sp>
        <p:nvSpPr>
          <p:cNvPr id="147" name="Google Shape;147;p26"/>
          <p:cNvSpPr txBox="1"/>
          <p:nvPr/>
        </p:nvSpPr>
        <p:spPr>
          <a:xfrm>
            <a:off x="6548500" y="1273850"/>
            <a:ext cx="25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</a:t>
            </a:r>
            <a:r>
              <a:rPr lang="en-GB"/>
              <a:t>uidelines and standards</a:t>
            </a:r>
            <a:endParaRPr/>
          </a:p>
        </p:txBody>
      </p:sp>
      <p:cxnSp>
        <p:nvCxnSpPr>
          <p:cNvPr id="148" name="Google Shape;148;p26"/>
          <p:cNvCxnSpPr/>
          <p:nvPr/>
        </p:nvCxnSpPr>
        <p:spPr>
          <a:xfrm flipH="1" rot="10800000">
            <a:off x="3003900" y="4795850"/>
            <a:ext cx="31362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49" name="Google Shape;14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33876" y="1732688"/>
            <a:ext cx="11334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74650" y="2347338"/>
            <a:ext cx="938800" cy="5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48500" y="2705926"/>
            <a:ext cx="1342325" cy="27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21110" y="3623274"/>
            <a:ext cx="4030877" cy="9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Assessment types and approaches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Assessment types</a:t>
            </a:r>
            <a:endParaRPr/>
          </a:p>
        </p:txBody>
      </p:sp>
      <p:grpSp>
        <p:nvGrpSpPr>
          <p:cNvPr id="163" name="Google Shape;163;p28"/>
          <p:cNvGrpSpPr/>
          <p:nvPr/>
        </p:nvGrpSpPr>
        <p:grpSpPr>
          <a:xfrm>
            <a:off x="6038025" y="2411210"/>
            <a:ext cx="2469661" cy="1384500"/>
            <a:chOff x="6038025" y="2598925"/>
            <a:chExt cx="2469661" cy="1384500"/>
          </a:xfrm>
        </p:grpSpPr>
        <p:cxnSp>
          <p:nvCxnSpPr>
            <p:cNvPr id="164" name="Google Shape;164;p28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5" name="Google Shape;165;p28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Holistic White-box Platform Assessment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Specific tactical and strategic goals, wide scope but with priority items during detailed scoping. White-box and collaborative while understanding the whole landscape..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" name="Google Shape;168;p28"/>
          <p:cNvGrpSpPr/>
          <p:nvPr/>
        </p:nvGrpSpPr>
        <p:grpSpPr>
          <a:xfrm>
            <a:off x="636321" y="1638728"/>
            <a:ext cx="2994729" cy="1384500"/>
            <a:chOff x="636321" y="1844098"/>
            <a:chExt cx="2994729" cy="1384500"/>
          </a:xfrm>
        </p:grpSpPr>
        <p:sp>
          <p:nvSpPr>
            <p:cNvPr id="169" name="Google Shape;169;p28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Focused Threat-Driven  Assessment 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Specific goals, focused scope items, clear outcomes, and complimenting internal efforts. Typically white-box  or threat driven test cases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0" name="Google Shape;170;p28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1" name="Google Shape;171;p28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8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3" name="Google Shape;173;p28"/>
          <p:cNvGrpSpPr/>
          <p:nvPr/>
        </p:nvGrpSpPr>
        <p:grpSpPr>
          <a:xfrm>
            <a:off x="4908100" y="737545"/>
            <a:ext cx="3599586" cy="1384500"/>
            <a:chOff x="4908100" y="889950"/>
            <a:chExt cx="3599586" cy="1384500"/>
          </a:xfrm>
        </p:grpSpPr>
        <p:cxnSp>
          <p:nvCxnSpPr>
            <p:cNvPr id="174" name="Google Shape;174;p28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5" name="Google Shape;175;p28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latin typeface="Roboto"/>
                  <a:ea typeface="Roboto"/>
                  <a:cs typeface="Roboto"/>
                  <a:sym typeface="Roboto"/>
                </a:rPr>
                <a:t>Black-box Product Assessment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Generic </a:t>
              </a: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scope and seeking a black-box methodology, typically compliance driven and may or may not be complimenting internal efforts. 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8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8" name="Google Shape;178;p28"/>
          <p:cNvGrpSpPr/>
          <p:nvPr/>
        </p:nvGrpSpPr>
        <p:grpSpPr>
          <a:xfrm>
            <a:off x="2814594" y="945750"/>
            <a:ext cx="3514811" cy="3252003"/>
            <a:chOff x="2991269" y="1153325"/>
            <a:chExt cx="3514811" cy="3252003"/>
          </a:xfrm>
        </p:grpSpPr>
        <p:sp>
          <p:nvSpPr>
            <p:cNvPr id="179" name="Google Shape;179;p28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80" name="Google Shape;180;p28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81" name="Google Shape;181;p28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182" name="Google Shape;182;p28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83" name="Google Shape;183;p28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84" name="Google Shape;184;p28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185" name="Google Shape;185;p28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86" name="Google Shape;186;p28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Ensuring pragmatic testing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25" y="10177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Ensuring pragmatic testing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Using a threat driven approach to testing to balance breadth and depth of testing</a:t>
            </a:r>
            <a:br>
              <a:rPr lang="en-GB"/>
            </a:b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Generally we try to follow a white-box methodology to remove guessing if possible</a:t>
            </a:r>
            <a:endParaRPr/>
          </a:p>
          <a:p>
            <a:pPr indent="-2990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Source code assisted</a:t>
            </a:r>
            <a:endParaRPr/>
          </a:p>
          <a:p>
            <a:pPr indent="-2990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C</a:t>
            </a:r>
            <a:r>
              <a:rPr lang="en-GB"/>
              <a:t>ollaborative</a:t>
            </a:r>
            <a:r>
              <a:rPr lang="en-GB"/>
              <a:t> engagement</a:t>
            </a:r>
            <a:br>
              <a:rPr lang="en-GB"/>
            </a:b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Resources and </a:t>
            </a:r>
            <a:r>
              <a:rPr lang="en-GB"/>
              <a:t>scheduling needs to match the skill and effort required</a:t>
            </a:r>
            <a:br>
              <a:rPr lang="en-GB"/>
            </a:b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Requires ongoing technical training in the team and keeping up with new research</a:t>
            </a:r>
            <a:endParaRPr/>
          </a:p>
          <a:p>
            <a:pPr indent="-2990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May require dedicated training courses or guided learning</a:t>
            </a:r>
            <a:endParaRPr/>
          </a:p>
          <a:p>
            <a:pPr indent="-2990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May require 2+ months lead time</a:t>
            </a:r>
            <a:endParaRPr/>
          </a:p>
          <a:p>
            <a:pPr indent="-29908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We need to also know our limitations 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500" y="1420401"/>
            <a:ext cx="3999902" cy="26818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4780500" y="4102250"/>
            <a:ext cx="72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https://www.youtube.com/watch?v=GvX52HPAfBk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overview of common activities during a test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31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208" name="Google Shape;208;p31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Final Analysis &amp; Handover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31"/>
            <p:cNvSpPr txBox="1"/>
            <p:nvPr/>
          </p:nvSpPr>
          <p:spPr>
            <a:xfrm>
              <a:off x="5632328" y="2057125"/>
              <a:ext cx="2771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Develop proof of concept attacks to demonstrate real-world risk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Root cause analysis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Research tactical and strategic recommendations 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Present findings and incorporate feedback to ensure its realistic and actionable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0" name="Google Shape;210;p31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211" name="Google Shape;211;p31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Scoping &amp; Planning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31"/>
            <p:cNvSpPr txBox="1"/>
            <p:nvPr/>
          </p:nvSpPr>
          <p:spPr>
            <a:xfrm>
              <a:off x="311698" y="2057125"/>
              <a:ext cx="2580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Review architecture, identify trust boundaries, understand components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Study data sheets, product manuals, etc.to identify trust boundaries 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Design attack scenarios  for customer signoff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Attend any required training and preparation research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31"/>
          <p:cNvGrpSpPr/>
          <p:nvPr/>
        </p:nvGrpSpPr>
        <p:grpSpPr>
          <a:xfrm>
            <a:off x="2944200" y="1189775"/>
            <a:ext cx="3305704" cy="3483050"/>
            <a:chOff x="2944200" y="1189775"/>
            <a:chExt cx="3305704" cy="3483050"/>
          </a:xfrm>
        </p:grpSpPr>
        <p:sp>
          <p:nvSpPr>
            <p:cNvPr id="214" name="Google Shape;214;p31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Auditing &amp; Testing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31"/>
            <p:cNvSpPr txBox="1"/>
            <p:nvPr/>
          </p:nvSpPr>
          <p:spPr>
            <a:xfrm>
              <a:off x="2944200" y="2057125"/>
              <a:ext cx="2771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Pull persistent storage from device for RE / emulation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Physical interfaces (I2C, SPI, Radios …)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Logical interfaces (network transport protocols [WiFi, Zigbee] &amp; network services 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Follow our appropriate methodologies (embedded, mobile, cloud, web API, etc.)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Threat models and understanding context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446553"/>
            <a:ext cx="4732051" cy="2724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Starts with learning the trust boundaries and entry-points across the architecture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Considers the architecture, design patterns and technology stacks 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Identifying critical security controls that require validation and gray areas requiring investigation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Often this requires open dialogue and discussion on concerns and priorities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Balancing breadth vs. depth and how to translate results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068200"/>
            <a:ext cx="47625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Studies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1: </a:t>
            </a:r>
            <a:r>
              <a:rPr lang="en-GB"/>
              <a:t>Holistic White-box Platform Assessment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Commonly Seen: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Mergers and Acquisitions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Comprehensive Security Testing Requirement (e.g. strategic planning)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New product launch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Typical Scope: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Device with peripherals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Web Services Layer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Cloud infrastructure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Mobile applications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Management interfaces</a:t>
            </a:r>
            <a:endParaRPr/>
          </a:p>
        </p:txBody>
      </p:sp>
      <p:sp>
        <p:nvSpPr>
          <p:cNvPr id="239" name="Google Shape;239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Typical Duration: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Ranges between 6-16 weeks of effort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Case Study: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smart vehicle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950" y="2716650"/>
            <a:ext cx="1021775" cy="10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Case Study 1: Holistic White-box Platform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Industry: </a:t>
            </a:r>
            <a:r>
              <a:rPr lang="en-GB"/>
              <a:t>Transport and Automotive</a:t>
            </a:r>
            <a:br>
              <a:rPr lang="en-GB"/>
            </a:br>
            <a:r>
              <a:rPr b="1" lang="en-GB"/>
              <a:t>Purpose: </a:t>
            </a:r>
            <a:r>
              <a:rPr lang="en-GB"/>
              <a:t>Embedded device integrated with a CAN bus with smart applications</a:t>
            </a:r>
            <a:br>
              <a:rPr lang="en-GB"/>
            </a:br>
            <a:r>
              <a:rPr b="1" lang="en-GB"/>
              <a:t>Approach: </a:t>
            </a:r>
            <a:r>
              <a:rPr lang="en-GB"/>
              <a:t>Threat model to primarily white-box assessment</a:t>
            </a:r>
            <a:br>
              <a:rPr lang="en-GB"/>
            </a:br>
            <a:r>
              <a:rPr b="1" lang="en-GB"/>
              <a:t>Duration: </a:t>
            </a:r>
            <a:r>
              <a:rPr lang="en-GB"/>
              <a:t>16 weeks</a:t>
            </a:r>
            <a:br>
              <a:rPr lang="en-GB"/>
            </a:br>
            <a:r>
              <a:rPr b="1" lang="en-GB"/>
              <a:t>Objective: </a:t>
            </a:r>
            <a:r>
              <a:rPr lang="en-GB"/>
              <a:t>Review a legacy device and also modern cloud/web services environment</a:t>
            </a:r>
            <a:br>
              <a:rPr lang="en-GB"/>
            </a:br>
            <a:br>
              <a:rPr lang="en-GB"/>
            </a:br>
            <a:r>
              <a:rPr b="1" lang="en-GB"/>
              <a:t>Example Attack Surface: </a:t>
            </a:r>
            <a:endParaRPr b="1"/>
          </a:p>
          <a:p>
            <a:pPr indent="-29749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Physical ports (USB, Ethernet, etc.)</a:t>
            </a:r>
            <a:endParaRPr/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Over the air protocols for phone and wireless</a:t>
            </a:r>
            <a:endParaRPr/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 mobile application that allows remote features</a:t>
            </a:r>
            <a:endParaRPr/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Communication channels back to the cloud</a:t>
            </a:r>
            <a:endParaRPr/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Web-services with a focus on access control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person standing next to a car&#10;&#10;Description automatically generated" id="247" name="Google Shape;2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21273"/>
            <a:ext cx="4317900" cy="28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Case Study 1: Holistic White-box Platform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7"/>
          <p:cNvSpPr txBox="1"/>
          <p:nvPr>
            <p:ph idx="2" type="body"/>
          </p:nvPr>
        </p:nvSpPr>
        <p:spPr>
          <a:xfrm>
            <a:off x="4832400" y="1152475"/>
            <a:ext cx="39999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Our Approach: </a:t>
            </a:r>
            <a:endParaRPr/>
          </a:p>
          <a:p>
            <a:pPr indent="-29749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Review of a more legacy embedded device: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Host system review using security benchmarks</a:t>
            </a:r>
            <a:endParaRPr sz="1400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Embedded device review to identify physical attack surface and assuming ‘untrusted’</a:t>
            </a:r>
            <a:endParaRPr sz="1400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Sniffing network traffic and understanding comms and RE’ing proprietary protocols</a:t>
            </a:r>
            <a:endParaRPr sz="1400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Static analysis, code review and runtime testing of the software running on the device</a:t>
            </a:r>
            <a:endParaRPr sz="1400"/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White-box code-assisted testing assessment across C/C++, Python, Java and Native React software components</a:t>
            </a:r>
            <a:endParaRPr/>
          </a:p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Review of modern cloud, mobile and web services:</a:t>
            </a:r>
            <a:endParaRPr/>
          </a:p>
          <a:p>
            <a:pPr indent="-2876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Web services testing prioritising access control</a:t>
            </a:r>
            <a:endParaRPr/>
          </a:p>
          <a:p>
            <a:pPr indent="-2876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Mobile application review with proximity features</a:t>
            </a:r>
            <a:endParaRPr/>
          </a:p>
          <a:p>
            <a:pPr indent="-28765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Cloud security review of a Kubernetes cluster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0" y="1207625"/>
            <a:ext cx="1004779" cy="1952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55" name="Google Shape;25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12" y="3643866"/>
            <a:ext cx="1441701" cy="7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56" name="Google Shape;25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5461" y="1313603"/>
            <a:ext cx="2419799" cy="155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social media post&#10;&#10;Description automatically generated" id="257" name="Google Shape;25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7191" y="3160140"/>
            <a:ext cx="2316924" cy="17208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58" name="Google Shape;258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948" y="4230802"/>
            <a:ext cx="783611" cy="7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5563" y="4320719"/>
            <a:ext cx="783600" cy="43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921" y="3267350"/>
            <a:ext cx="1315004" cy="6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Case Study 1: Holistic White-box Platform Assessment</a:t>
            </a:r>
            <a:endParaRPr/>
          </a:p>
        </p:txBody>
      </p:sp>
      <p:sp>
        <p:nvSpPr>
          <p:cNvPr id="266" name="Google Shape;266;p38"/>
          <p:cNvSpPr txBox="1"/>
          <p:nvPr>
            <p:ph idx="2" type="body"/>
          </p:nvPr>
        </p:nvSpPr>
        <p:spPr>
          <a:xfrm>
            <a:off x="4043150" y="1152475"/>
            <a:ext cx="47892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60"/>
              <a:t>Outcome:</a:t>
            </a:r>
            <a:endParaRPr b="1" sz="176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760"/>
              <a:t>Multiple critical issues affecting the device </a:t>
            </a:r>
            <a:endParaRPr sz="176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760"/>
              <a:t>The modern components had some findings, but overall mature</a:t>
            </a:r>
            <a:endParaRPr sz="176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60"/>
              <a:t>Tactical: </a:t>
            </a:r>
            <a:endParaRPr b="1" sz="176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760"/>
              <a:t>Advice on adding exploit mitigations to the legacy binaries</a:t>
            </a:r>
            <a:endParaRPr sz="176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760"/>
              <a:t>Advice on uplifting systemic dangerous coding constructs</a:t>
            </a:r>
            <a:endParaRPr sz="176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760"/>
              <a:t>Attack surface reduction</a:t>
            </a:r>
            <a:endParaRPr sz="176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60"/>
              <a:t>Strategic: </a:t>
            </a:r>
            <a:endParaRPr b="1" sz="176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760"/>
              <a:t>Feeding output from the device assessment to the new generation specs to follow recommended standards</a:t>
            </a:r>
            <a:endParaRPr sz="176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760"/>
              <a:t>Helping to uplift secure SDLC of new components</a:t>
            </a:r>
            <a:endParaRPr sz="176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descr="A picture containing grass, outdoor, car, cellphone&#10;&#10;Description automatically generated" id="267" name="Google Shape;2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961986"/>
            <a:ext cx="3546850" cy="17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2: Focused Threat-Driven Assessment</a:t>
            </a:r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Commonly Seen: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Deep dive technical features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Product updates and feature launches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Security engineering support during design and prototyping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Security verification testing of a black-box product with a clear threat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Typical Scope: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Device with peripherals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Web Services / Cloud integration</a:t>
            </a:r>
            <a:endParaRPr/>
          </a:p>
        </p:txBody>
      </p:sp>
      <p:sp>
        <p:nvSpPr>
          <p:cNvPr id="274" name="Google Shape;274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Typical Duration: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Ranges between 2-8 weeks of effort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Case Study: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smart alarm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250" y="2755500"/>
            <a:ext cx="1961875" cy="12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2: Focused Threat-Driven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Industry: </a:t>
            </a:r>
            <a:r>
              <a:rPr lang="en-GB"/>
              <a:t>Hired by an organisation to review a black-box security system</a:t>
            </a:r>
            <a:br>
              <a:rPr lang="en-GB"/>
            </a:br>
            <a:r>
              <a:rPr b="1" lang="en-GB"/>
              <a:t>Purpose: </a:t>
            </a:r>
            <a:r>
              <a:rPr lang="en-GB"/>
              <a:t>A home security system used by VIP embracing smart-home technologies</a:t>
            </a:r>
            <a:br>
              <a:rPr lang="en-GB"/>
            </a:br>
            <a:r>
              <a:rPr b="1" lang="en-GB"/>
              <a:t>Approach: </a:t>
            </a:r>
            <a:r>
              <a:rPr lang="en-GB"/>
              <a:t>Black-box</a:t>
            </a:r>
            <a:br>
              <a:rPr lang="en-GB"/>
            </a:br>
            <a:r>
              <a:rPr b="1" lang="en-GB"/>
              <a:t>Duration: </a:t>
            </a:r>
            <a:r>
              <a:rPr lang="en-GB"/>
              <a:t>1 week</a:t>
            </a:r>
            <a:br>
              <a:rPr lang="en-GB"/>
            </a:br>
            <a:r>
              <a:rPr b="1" lang="en-GB"/>
              <a:t>Objective:</a:t>
            </a:r>
            <a:r>
              <a:rPr lang="en-GB"/>
              <a:t> “Please see if you can break this.”</a:t>
            </a:r>
            <a:br>
              <a:rPr lang="en-GB"/>
            </a:br>
            <a:br>
              <a:rPr lang="en-GB"/>
            </a:br>
            <a:r>
              <a:rPr b="1" lang="en-GB"/>
              <a:t>Example Attack Surface: 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TBD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close up of a map&#10;&#10;Description automatically generated"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4375" y="1518901"/>
            <a:ext cx="3830700" cy="26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2: Focused Threat-Driven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 txBox="1"/>
          <p:nvPr>
            <p:ph idx="2" type="body"/>
          </p:nvPr>
        </p:nvSpPr>
        <p:spPr>
          <a:xfrm>
            <a:off x="4832400" y="1152475"/>
            <a:ext cx="39999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Our Approach: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Physically dismantling the Alarm, dumping firmware stored on SPI flash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Reverse engineered the logic to identify design and implementation issues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TAP Ethernet/Wifi interfaces and investigated transport security issues and created a test harness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Created a prototype of the Alerting protocol observed through static and dynamic analysis</a:t>
            </a:r>
            <a:endParaRPr/>
          </a:p>
        </p:txBody>
      </p:sp>
      <p:pic>
        <p:nvPicPr>
          <p:cNvPr descr="A picture containing drawing&#10;&#10;Description automatically generated" id="289" name="Google Shape;2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98" y="4127477"/>
            <a:ext cx="783611" cy="75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device&#10;&#10;Description automatically generated" id="290" name="Google Shape;29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950" y="1287475"/>
            <a:ext cx="1465200" cy="111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ark, sitting, meter, orange&#10;&#10;Description automatically generated" id="291" name="Google Shape;29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675" y="2572622"/>
            <a:ext cx="1043350" cy="13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social media post&#10;&#10;Description automatically generated" id="292" name="Google Shape;29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43286" y="3494878"/>
            <a:ext cx="2556864" cy="13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monitor, indoor, computer, different&#10;&#10;Description automatically generated" id="293" name="Google Shape;293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9712" y="1793450"/>
            <a:ext cx="2464008" cy="13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IoT Security Assessment Insights</a:t>
            </a:r>
            <a:endParaRPr sz="3300"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ISACA Melbourne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2: Focused Threat-Driven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2"/>
          <p:cNvSpPr txBox="1"/>
          <p:nvPr>
            <p:ph idx="2" type="body"/>
          </p:nvPr>
        </p:nvSpPr>
        <p:spPr>
          <a:xfrm>
            <a:off x="4832400" y="1152475"/>
            <a:ext cx="39999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Outcome: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Successfully bypassed the alarm by spoofing a ‘everything is fine’ packet to the servers and then being able to physically cut the alarm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Tactical:</a:t>
            </a:r>
            <a:r>
              <a:rPr lang="en-GB"/>
              <a:t> Helped to provide details to the vendor for patching a handful of security findings.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Strategic: </a:t>
            </a:r>
            <a:r>
              <a:rPr lang="en-GB"/>
              <a:t>Discussion with the vendor on the threat model and how to counter a handful of theoretical attacks.</a:t>
            </a:r>
            <a:endParaRPr/>
          </a:p>
        </p:txBody>
      </p:sp>
      <p:pic>
        <p:nvPicPr>
          <p:cNvPr descr="A close up of a book&#10;&#10;Description automatically generated" id="300" name="Google Shape;3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51" y="1269337"/>
            <a:ext cx="3494675" cy="34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3: Black-box Product Assessment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Commonly Seen: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COTS products requiring security review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New customers who are not ready to commit to white-box audits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Situations when a customer doesn’t own all the IP of a specific solution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Typical Scope: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Device with peripherals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Web Services / Cloud integration</a:t>
            </a:r>
            <a:endParaRPr/>
          </a:p>
        </p:txBody>
      </p:sp>
      <p:sp>
        <p:nvSpPr>
          <p:cNvPr id="307" name="Google Shape;307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Typical Duration: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Ranges between 2-4 weeks of effort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Case Study: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IoT security product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2794000"/>
            <a:ext cx="2639750" cy="166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3: Black-box Product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Industry: </a:t>
            </a:r>
            <a:r>
              <a:rPr lang="en-GB"/>
              <a:t>Hired by a security vendor to perform a black-box penetration test of their product</a:t>
            </a:r>
            <a:br>
              <a:rPr lang="en-GB"/>
            </a:br>
            <a:r>
              <a:rPr b="1" lang="en-GB"/>
              <a:t>Purpose: </a:t>
            </a:r>
            <a:r>
              <a:rPr lang="en-GB"/>
              <a:t>A security product focused on IoT</a:t>
            </a:r>
            <a:br>
              <a:rPr lang="en-GB"/>
            </a:br>
            <a:r>
              <a:rPr b="1" lang="en-GB"/>
              <a:t>Approach: </a:t>
            </a:r>
            <a:r>
              <a:rPr lang="en-GB"/>
              <a:t>Black-box</a:t>
            </a:r>
            <a:br>
              <a:rPr lang="en-GB"/>
            </a:br>
            <a:r>
              <a:rPr b="1" lang="en-GB"/>
              <a:t>Duration:</a:t>
            </a:r>
            <a:r>
              <a:rPr lang="en-GB"/>
              <a:t> 2 weeks</a:t>
            </a:r>
            <a:br>
              <a:rPr lang="en-GB"/>
            </a:br>
            <a:r>
              <a:rPr b="1" lang="en-GB"/>
              <a:t>Objective:</a:t>
            </a:r>
            <a:r>
              <a:rPr lang="en-GB"/>
              <a:t> “I just need a report and heard you folks were good, but I don’t think you’ll find anything”</a:t>
            </a:r>
            <a:br>
              <a:rPr lang="en-GB"/>
            </a:br>
            <a:br>
              <a:rPr lang="en-GB"/>
            </a:br>
            <a:r>
              <a:rPr b="1" lang="en-GB"/>
              <a:t>Example Attack Surface: </a:t>
            </a:r>
            <a:endParaRPr b="1"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Network packet parsing (nothing could go wrong, right?)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726" y="1453325"/>
            <a:ext cx="367617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3: Black-box Product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 txBox="1"/>
          <p:nvPr>
            <p:ph idx="2" type="body"/>
          </p:nvPr>
        </p:nvSpPr>
        <p:spPr>
          <a:xfrm>
            <a:off x="4832400" y="1152475"/>
            <a:ext cx="39999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Our Approach: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Initially plonked on a test network with the appliance running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Decided to social engineer their sales team to give us a virtual appliance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Spent time reverse engineering a bunch of binaries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Used Scapy to send malformed Data Link (Ethernet), Network (ARP/IP/ICMP), and Transport (TCP/UDP) packets to assist in testing and vulnerability discovery.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Use Cloud management console to send malformed instructions to the device and watch behavioural changes.</a:t>
            </a:r>
            <a:endParaRPr/>
          </a:p>
        </p:txBody>
      </p:sp>
      <p:pic>
        <p:nvPicPr>
          <p:cNvPr descr="A picture containing sitting, phone, table, screen&#10;&#10;Description automatically generated" id="322" name="Google Shape;3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3" y="1291516"/>
            <a:ext cx="3844705" cy="2005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323" name="Google Shape;32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539" y="3449676"/>
            <a:ext cx="2109022" cy="14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Study 3: Black-box Product Assessment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6"/>
          <p:cNvSpPr txBox="1"/>
          <p:nvPr>
            <p:ph idx="2" type="body"/>
          </p:nvPr>
        </p:nvSpPr>
        <p:spPr>
          <a:xfrm>
            <a:off x="4832400" y="1152475"/>
            <a:ext cx="39999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Outcome: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Compromised cloud agent gains access to ALL network traffic from WAN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Tactical:</a:t>
            </a:r>
            <a:r>
              <a:rPr lang="en-GB"/>
              <a:t> Patching critical vulnerabilities and dangerous coding constructs, attack surface reduction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Strategic: </a:t>
            </a:r>
            <a:r>
              <a:rPr lang="en-GB"/>
              <a:t>Guiding hardening and userland sandboxing of parsers. Updating controls to factor in untrusted devices.</a:t>
            </a:r>
            <a:endParaRPr/>
          </a:p>
        </p:txBody>
      </p:sp>
      <p:pic>
        <p:nvPicPr>
          <p:cNvPr descr="A picture containing person, person, cellphone, phone&#10;&#10;Description automatically generated" id="330" name="Google Shape;3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350" y="1661000"/>
            <a:ext cx="3724800" cy="23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and references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Advice for internal champions / security teams</a:t>
            </a:r>
            <a:endParaRPr/>
          </a:p>
        </p:txBody>
      </p:sp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311700" y="1152475"/>
            <a:ext cx="5380200" cy="3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66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981"/>
              <a:t>Basic secure design review and security testing needs to be part of internal review and quality assurance activities </a:t>
            </a:r>
            <a:br>
              <a:rPr lang="en-GB" sz="1981"/>
            </a:br>
            <a:endParaRPr sz="1981"/>
          </a:p>
          <a:p>
            <a:pPr indent="-3166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981"/>
              <a:t>Start with the high-level architecture and how it counters the OWASP IoT Top 10 and then move onto the the OWASP IoT testing methodology </a:t>
            </a:r>
            <a:br>
              <a:rPr lang="en-GB" sz="1981"/>
            </a:br>
            <a:endParaRPr sz="1981"/>
          </a:p>
          <a:p>
            <a:pPr indent="-3166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981"/>
              <a:t>Know the ACSC IoT Guidelines for manufacturers and IoT Codes of Practice for Consumers</a:t>
            </a:r>
            <a:br>
              <a:rPr lang="en-GB" sz="1981"/>
            </a:br>
            <a:endParaRPr sz="1981"/>
          </a:p>
          <a:p>
            <a:pPr indent="-3166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981"/>
              <a:t>Learn when and how to engage third-parties to perform design review and verification security testing</a:t>
            </a:r>
            <a:br>
              <a:rPr lang="en-GB" sz="1981"/>
            </a:br>
            <a:endParaRPr sz="1981"/>
          </a:p>
          <a:p>
            <a:pPr indent="-31669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981"/>
              <a:t>Avoid vulnerability whack-a-mole at all costs - invest in eradicating vulnerability classes and mitigations.</a:t>
            </a:r>
            <a:endParaRPr sz="198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screenshot of a cell phone&#10;&#10;Description automatically generated" id="342" name="Google Shape;3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0925" y="1084825"/>
            <a:ext cx="2466000" cy="34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8"/>
          <p:cNvSpPr txBox="1"/>
          <p:nvPr/>
        </p:nvSpPr>
        <p:spPr>
          <a:xfrm>
            <a:off x="5691925" y="45688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https://owasp.org/www-pdfarchive/OWASP-IoT-Top-10-2018-final.pdf</a:t>
            </a:r>
            <a:r>
              <a:rPr lang="en-GB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333" y="133588"/>
            <a:ext cx="3223442" cy="45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9"/>
          <p:cNvSpPr txBox="1"/>
          <p:nvPr/>
        </p:nvSpPr>
        <p:spPr>
          <a:xfrm>
            <a:off x="4917700" y="4620300"/>
            <a:ext cx="4077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https://www.homeaffairs.gov.au/reports-and-pubs/files/code-of-practice.pdf</a:t>
            </a:r>
            <a:r>
              <a:rPr lang="en-GB" sz="1100"/>
              <a:t> </a:t>
            </a:r>
            <a:endParaRPr sz="1100"/>
          </a:p>
        </p:txBody>
      </p:sp>
      <p:sp>
        <p:nvSpPr>
          <p:cNvPr id="350" name="Google Shape;350;p49"/>
          <p:cNvSpPr txBox="1"/>
          <p:nvPr/>
        </p:nvSpPr>
        <p:spPr>
          <a:xfrm>
            <a:off x="415850" y="4620300"/>
            <a:ext cx="35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5"/>
              </a:rPr>
              <a:t>https://www.cyber.gov.au/acsc/view-all-content/publications/iot-code-practice-guidance-manufacturers</a:t>
            </a:r>
            <a:r>
              <a:rPr lang="en-GB" sz="1100"/>
              <a:t> </a:t>
            </a:r>
            <a:endParaRPr sz="1100"/>
          </a:p>
        </p:txBody>
      </p:sp>
      <p:pic>
        <p:nvPicPr>
          <p:cNvPr id="351" name="Google Shape;35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450" y="152400"/>
            <a:ext cx="3197149" cy="45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748" y="784400"/>
            <a:ext cx="5443951" cy="380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0"/>
          <p:cNvSpPr txBox="1"/>
          <p:nvPr/>
        </p:nvSpPr>
        <p:spPr>
          <a:xfrm>
            <a:off x="1637725" y="4658000"/>
            <a:ext cx="73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https://www.nist.gov/programs-projects/nist-cybersecurity-iot-program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850" y="163075"/>
            <a:ext cx="4288099" cy="44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1"/>
          <p:cNvSpPr txBox="1"/>
          <p:nvPr/>
        </p:nvSpPr>
        <p:spPr>
          <a:xfrm>
            <a:off x="2446300" y="4639825"/>
            <a:ext cx="559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https://www.microsoft.com/en-us/research/wp-content/uploads/2017/03/SevenPropertiesofHighlySecureDevices.pdf</a:t>
            </a:r>
            <a:r>
              <a:rPr lang="en-GB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Hello!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Goal of this talk</a:t>
            </a:r>
            <a:endParaRPr b="1"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Share insights from performing IoT security assessments over the years  </a:t>
            </a:r>
            <a:br>
              <a:rPr lang="en-GB"/>
            </a:b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Summarise the different types of approaches and common patterns seen</a:t>
            </a:r>
            <a:br>
              <a:rPr lang="en-GB"/>
            </a:b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Share perspective on end-to-end concepts with examples and considerations </a:t>
            </a:r>
            <a:br>
              <a:rPr lang="en-GB"/>
            </a:b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Provide a handful of useful resources and references related to IoT security</a:t>
            </a:r>
            <a:br>
              <a:rPr lang="en-GB"/>
            </a:b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Spoiler: This is not intended to be a technical talk!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800" y="818875"/>
            <a:ext cx="29869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Strategy, maturity, and culture  </a:t>
            </a:r>
            <a:endParaRPr/>
          </a:p>
        </p:txBody>
      </p:sp>
      <p:sp>
        <p:nvSpPr>
          <p:cNvPr id="369" name="Google Shape;369;p52"/>
          <p:cNvSpPr txBox="1"/>
          <p:nvPr/>
        </p:nvSpPr>
        <p:spPr>
          <a:xfrm>
            <a:off x="4311600" y="4365700"/>
            <a:ext cx="72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https://swagitda.com/blog/posts/on-yolosec-and-fomosec/</a:t>
            </a:r>
            <a:r>
              <a:rPr lang="en-GB"/>
              <a:t> </a:t>
            </a:r>
            <a:r>
              <a:rPr lang="en-GB"/>
              <a:t> </a:t>
            </a:r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226" y="1017713"/>
            <a:ext cx="3775173" cy="315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325" y="1381250"/>
            <a:ext cx="4031277" cy="262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2"/>
          <p:cNvSpPr txBox="1"/>
          <p:nvPr/>
        </p:nvSpPr>
        <p:spPr>
          <a:xfrm>
            <a:off x="311700" y="4365700"/>
            <a:ext cx="72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https://www.youtube.com/watch?v=T6e70upcfl4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few of our blog posts </a:t>
            </a:r>
            <a:endParaRPr/>
          </a:p>
        </p:txBody>
      </p:sp>
      <p:pic>
        <p:nvPicPr>
          <p:cNvPr descr="A close up of a device&#10;&#10;Description automatically generated" id="378" name="Google Shape;37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299" y="1985575"/>
            <a:ext cx="2076900" cy="12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/>
          <p:nvPr/>
        </p:nvSpPr>
        <p:spPr>
          <a:xfrm>
            <a:off x="311698" y="1337066"/>
            <a:ext cx="5248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Fuze Multicard Security Review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ell phone&#10;&#10;Description automatically generated" id="380" name="Google Shape;38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90" y="3519590"/>
            <a:ext cx="2720121" cy="11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3"/>
          <p:cNvSpPr txBox="1"/>
          <p:nvPr/>
        </p:nvSpPr>
        <p:spPr>
          <a:xfrm>
            <a:off x="3963462" y="1337070"/>
            <a:ext cx="52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LD_PRELOAD Exploitation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ell phone&#10;&#10;Description automatically generated" id="382" name="Google Shape;38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0200" y="1701300"/>
            <a:ext cx="3814984" cy="11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1886" y="3549063"/>
            <a:ext cx="2870302" cy="13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3"/>
          <p:cNvSpPr txBox="1"/>
          <p:nvPr/>
        </p:nvSpPr>
        <p:spPr>
          <a:xfrm>
            <a:off x="4151887" y="3184845"/>
            <a:ext cx="52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Tuya IOT and EZ Mode Pairing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90" name="Google Shape;390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We’re not trying to make perfect bug-free systems, we’re trying to mitigate and reduce risk of likely threats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Secure design considerations and shifting security left is especially important for IoT 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Understand the pros and cons of different security assessment methodologies when performing security assurance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Collaborative security assessments helps drive a progressive security culture</a:t>
            </a:r>
            <a:endParaRPr/>
          </a:p>
        </p:txBody>
      </p:sp>
      <p:pic>
        <p:nvPicPr>
          <p:cNvPr id="391" name="Google Shape;3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11435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</a:t>
            </a:r>
            <a:endParaRPr/>
          </a:p>
        </p:txBody>
      </p:sp>
      <p:pic>
        <p:nvPicPr>
          <p:cNvPr id="397" name="Google Shape;3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300" y="853574"/>
            <a:ext cx="3999899" cy="371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35" y="3187724"/>
            <a:ext cx="674202" cy="4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16" y="1613966"/>
            <a:ext cx="1372649" cy="4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5"/>
          <p:cNvSpPr txBox="1"/>
          <p:nvPr/>
        </p:nvSpPr>
        <p:spPr>
          <a:xfrm>
            <a:off x="1125825" y="3209450"/>
            <a:ext cx="722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@elttam</a:t>
            </a:r>
            <a:endParaRPr sz="1700"/>
          </a:p>
        </p:txBody>
      </p:sp>
      <p:sp>
        <p:nvSpPr>
          <p:cNvPr id="401" name="Google Shape;401;p55"/>
          <p:cNvSpPr txBox="1"/>
          <p:nvPr/>
        </p:nvSpPr>
        <p:spPr>
          <a:xfrm>
            <a:off x="514350" y="2263950"/>
            <a:ext cx="35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hello@elttam.com</a:t>
            </a:r>
            <a:r>
              <a:rPr lang="en-GB"/>
              <a:t>     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www.elttam.com</a:t>
            </a:r>
            <a:r>
              <a:rPr lang="en-GB"/>
              <a:t> </a:t>
            </a:r>
            <a:endParaRPr/>
          </a:p>
        </p:txBody>
      </p:sp>
      <p:sp>
        <p:nvSpPr>
          <p:cNvPr id="402" name="Google Shape;402;p55"/>
          <p:cNvSpPr txBox="1"/>
          <p:nvPr/>
        </p:nvSpPr>
        <p:spPr>
          <a:xfrm>
            <a:off x="5958925" y="4568875"/>
            <a:ext cx="72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elttam.com/blog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Hello!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About myself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I’m a cofounder / director of 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 work as a principal consultant but also oversee a lot of technical assessments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I’ve been working in infosec for almost 20 years in a variety of technical roles</a:t>
            </a:r>
            <a:br>
              <a:rPr lang="en-GB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 help out with the CFP review for BSidesCbr each year</a:t>
            </a:r>
            <a:endParaRPr b="1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478" y="863551"/>
            <a:ext cx="3416422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375" y="1566925"/>
            <a:ext cx="1155226" cy="3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469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Intro and background 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Assessment types and approaches 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Case Studies 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Resources and references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Q&amp;A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998" y="445025"/>
            <a:ext cx="3422574" cy="437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and background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13" y="152400"/>
            <a:ext cx="805052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irl in a blue shirt&#10;&#10;Description automatically generated"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25" y="427062"/>
            <a:ext cx="2259993" cy="4003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social media post&#10;&#10;Description automatically generated" id="109" name="Google Shape;1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2048" y="425950"/>
            <a:ext cx="6525754" cy="1532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, flower&#10;&#10;Description automatically generated" id="110" name="Google Shape;1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2048" y="2215977"/>
            <a:ext cx="4162815" cy="204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